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824"/>
            <a:ext cx="2133600" cy="259976"/>
          </a:xfrm>
        </p:spPr>
        <p:txBody>
          <a:bodyPr/>
          <a:lstStyle>
            <a:lvl1pPr algn="r">
              <a:defRPr/>
            </a:lvl1pPr>
          </a:lstStyle>
          <a:p>
            <a:fld id="{DB83BC6B-4082-40A8-B9B4-424B25301286}" type="datetimeFigureOut">
              <a:rPr lang="en-US" smtClean="0"/>
              <a:pPr/>
              <a:t>5/31/2010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824"/>
            <a:ext cx="2895600" cy="259976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3224"/>
            <a:ext cx="609600" cy="259976"/>
          </a:xfrm>
        </p:spPr>
        <p:txBody>
          <a:bodyPr/>
          <a:lstStyle>
            <a:lvl1pPr algn="ctr">
              <a:defRPr/>
            </a:lvl1pPr>
          </a:lstStyle>
          <a:p>
            <a:fld id="{17B21807-1E99-4DCB-9890-F387E6E0C5C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85798" y="0"/>
            <a:ext cx="8001004" cy="7950200"/>
            <a:chOff x="685798" y="0"/>
            <a:chExt cx="8001004" cy="7950200"/>
          </a:xfrm>
        </p:grpSpPr>
        <p:sp>
          <p:nvSpPr>
            <p:cNvPr id="8" name="Pie 7"/>
            <p:cNvSpPr/>
            <p:nvPr/>
          </p:nvSpPr>
          <p:spPr>
            <a:xfrm flipH="1" flipV="1">
              <a:off x="1257300" y="5778500"/>
              <a:ext cx="2171700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9" name="Group 52"/>
            <p:cNvGrpSpPr/>
            <p:nvPr/>
          </p:nvGrpSpPr>
          <p:grpSpPr>
            <a:xfrm>
              <a:off x="685798" y="0"/>
              <a:ext cx="8001004" cy="6855714"/>
              <a:chOff x="685798" y="0"/>
              <a:chExt cx="8001004" cy="6855714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85798" y="5880101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590800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38200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362200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76400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81200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943100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362200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009900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971800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314700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19500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3843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505200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95400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447800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002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352800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 flipV="1">
                <a:off x="5486400" y="0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9" name="Oval 28"/>
              <p:cNvSpPr/>
              <p:nvPr/>
            </p:nvSpPr>
            <p:spPr>
              <a:xfrm flipV="1">
                <a:off x="7391402" y="759714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0" name="Oval 29"/>
              <p:cNvSpPr/>
              <p:nvPr/>
            </p:nvSpPr>
            <p:spPr>
              <a:xfrm flipV="1">
                <a:off x="5638802" y="6073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7162802" y="1501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 flipV="1">
                <a:off x="6477002" y="7724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flipV="1">
                <a:off x="6781802" y="11661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4" name="Oval 33"/>
              <p:cNvSpPr/>
              <p:nvPr/>
            </p:nvSpPr>
            <p:spPr>
              <a:xfrm flipV="1">
                <a:off x="6743702" y="8613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5" name="Oval 34"/>
              <p:cNvSpPr/>
              <p:nvPr/>
            </p:nvSpPr>
            <p:spPr>
              <a:xfrm flipV="1">
                <a:off x="7162802" y="10645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 flipV="1">
                <a:off x="7810502" y="20805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7" name="Oval 36"/>
              <p:cNvSpPr/>
              <p:nvPr/>
            </p:nvSpPr>
            <p:spPr>
              <a:xfrm flipV="1">
                <a:off x="7772402" y="17757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8115302" y="1928114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flipV="1">
                <a:off x="8420102" y="16233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0" name="Oval 39"/>
              <p:cNvSpPr/>
              <p:nvPr/>
            </p:nvSpPr>
            <p:spPr>
              <a:xfrm flipV="1">
                <a:off x="61849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1" name="Oval 40"/>
              <p:cNvSpPr/>
              <p:nvPr/>
            </p:nvSpPr>
            <p:spPr>
              <a:xfrm flipV="1">
                <a:off x="8305802" y="13947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2" name="Oval 41"/>
              <p:cNvSpPr/>
              <p:nvPr/>
            </p:nvSpPr>
            <p:spPr>
              <a:xfrm flipV="1">
                <a:off x="6096002" y="10645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flipV="1">
                <a:off x="6248402" y="12169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 flipV="1">
                <a:off x="64008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5" name="Oval 44"/>
              <p:cNvSpPr/>
              <p:nvPr/>
            </p:nvSpPr>
            <p:spPr>
              <a:xfrm flipV="1">
                <a:off x="8153402" y="378714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86360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8788400" y="6589059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89408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BC6B-4082-40A8-B9B4-424B25301286}" type="datetimeFigureOut">
              <a:rPr lang="en-US" smtClean="0"/>
              <a:pPr/>
              <a:t>5/31/2010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1807-1E99-4DCB-9890-F387E6E0C5C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BC6B-4082-40A8-B9B4-424B25301286}" type="datetimeFigureOut">
              <a:rPr lang="en-US" smtClean="0"/>
              <a:pPr/>
              <a:t>5/31/2010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1807-1E99-4DCB-9890-F387E6E0C5C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BC6B-4082-40A8-B9B4-424B25301286}" type="datetimeFigureOut">
              <a:rPr lang="en-US" smtClean="0"/>
              <a:pPr/>
              <a:t>5/31/2010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1807-1E99-4DCB-9890-F387E6E0C5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BC6B-4082-40A8-B9B4-424B25301286}" type="datetimeFigureOut">
              <a:rPr lang="en-US" smtClean="0"/>
              <a:pPr/>
              <a:t>5/31/2010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1807-1E99-4DCB-9890-F387E6E0C5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BC6B-4082-40A8-B9B4-424B25301286}" type="datetimeFigureOut">
              <a:rPr lang="en-US" smtClean="0"/>
              <a:pPr/>
              <a:t>5/31/2010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1807-1E99-4DCB-9890-F387E6E0C5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BC6B-4082-40A8-B9B4-424B25301286}" type="datetimeFigureOut">
              <a:rPr lang="en-US" smtClean="0"/>
              <a:pPr/>
              <a:t>5/31/2010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1807-1E99-4DCB-9890-F387E6E0C5C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592782" y="2133600"/>
            <a:ext cx="3865418" cy="4172197"/>
            <a:chOff x="0" y="0"/>
            <a:chExt cx="1600200" cy="17272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609600" y="990600"/>
            <a:ext cx="1179761" cy="1356814"/>
            <a:chOff x="266700" y="914400"/>
            <a:chExt cx="1179761" cy="1356814"/>
          </a:xfrm>
        </p:grpSpPr>
        <p:sp>
          <p:nvSpPr>
            <p:cNvPr id="23" name="Oval 22"/>
            <p:cNvSpPr/>
            <p:nvPr/>
          </p:nvSpPr>
          <p:spPr>
            <a:xfrm>
              <a:off x="555812" y="1380565"/>
              <a:ext cx="890649" cy="8906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V="1">
              <a:off x="304800" y="121920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7" name="Oval 26"/>
            <p:cNvSpPr/>
            <p:nvPr/>
          </p:nvSpPr>
          <p:spPr>
            <a:xfrm flipV="1">
              <a:off x="266700" y="914400"/>
              <a:ext cx="431800" cy="4318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 flipV="1">
              <a:off x="609600" y="1066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="ctr" anchorCtr="0">
            <a:normAutofit/>
          </a:bodyPr>
          <a:lstStyle>
            <a:lvl1pPr algn="l">
              <a:defRPr sz="3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BC6B-4082-40A8-B9B4-424B25301286}" type="datetimeFigureOut">
              <a:rPr lang="en-US" smtClean="0"/>
              <a:pPr/>
              <a:t>5/31/2010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1807-1E99-4DCB-9890-F387E6E0C5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BC6B-4082-40A8-B9B4-424B25301286}" type="datetimeFigureOut">
              <a:rPr lang="en-US" smtClean="0"/>
              <a:pPr/>
              <a:t>5/31/2010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1807-1E99-4DCB-9890-F387E6E0C5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BC6B-4082-40A8-B9B4-424B25301286}" type="datetimeFigureOut">
              <a:rPr lang="en-US" smtClean="0"/>
              <a:pPr/>
              <a:t>5/31/2010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1807-1E99-4DCB-9890-F387E6E0C5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BC6B-4082-40A8-B9B4-424B25301286}" type="datetimeFigureOut">
              <a:rPr lang="en-US" smtClean="0"/>
              <a:pPr/>
              <a:t>5/31/2010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1807-1E99-4DCB-9890-F387E6E0C5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 anchor="b">
            <a:no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BC6B-4082-40A8-B9B4-424B25301286}" type="datetimeFigureOut">
              <a:rPr lang="en-US" smtClean="0"/>
              <a:pPr/>
              <a:t>5/31/2010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1807-1E99-4DCB-9890-F387E6E0C5C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22"/>
          <p:cNvGrpSpPr/>
          <p:nvPr/>
        </p:nvGrpSpPr>
        <p:grpSpPr>
          <a:xfrm>
            <a:off x="4695702" y="2133600"/>
            <a:ext cx="4448298" cy="4018808"/>
            <a:chOff x="4695702" y="2133600"/>
            <a:chExt cx="4448298" cy="4018808"/>
          </a:xfrm>
        </p:grpSpPr>
        <p:sp>
          <p:nvSpPr>
            <p:cNvPr id="10" name="Oval 9"/>
            <p:cNvSpPr/>
            <p:nvPr/>
          </p:nvSpPr>
          <p:spPr>
            <a:xfrm>
              <a:off x="4695702" y="5048003"/>
              <a:ext cx="1104405" cy="1104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7065818" y="4572000"/>
              <a:ext cx="858982" cy="85898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339938" y="489461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693725" y="3048000"/>
              <a:ext cx="1840675" cy="18406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7916883" y="2133600"/>
              <a:ext cx="858982" cy="85898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Oval 14"/>
            <p:cNvSpPr/>
            <p:nvPr/>
          </p:nvSpPr>
          <p:spPr>
            <a:xfrm>
              <a:off x="7824849" y="268580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653153" y="2869870"/>
              <a:ext cx="490847" cy="4908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552210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6781800" y="5562600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6705600" y="5181600"/>
              <a:ext cx="306779" cy="3067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3735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45720" tIns="9144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5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lIns="0" tIns="45720" rIns="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6" name="Oval 25"/>
          <p:cNvSpPr/>
          <p:nvPr/>
        </p:nvSpPr>
        <p:spPr>
          <a:xfrm>
            <a:off x="3319153" y="5147953"/>
            <a:ext cx="186047" cy="18604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225024" y="5103129"/>
            <a:ext cx="186047" cy="18604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BC6B-4082-40A8-B9B4-424B25301286}" type="datetimeFigureOut">
              <a:rPr lang="en-US" smtClean="0"/>
              <a:pPr/>
              <a:t>5/31/2010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1807-1E99-4DCB-9890-F387E6E0C5C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952"/>
            <a:ext cx="6629400" cy="422452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3BC6B-4082-40A8-B9B4-424B25301286}" type="datetimeFigureOut">
              <a:rPr lang="en-US" smtClean="0"/>
              <a:pPr/>
              <a:t>5/31/2010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824"/>
            <a:ext cx="2895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21807-1E99-4DCB-9890-F387E6E0C5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Oval 76"/>
          <p:cNvSpPr/>
          <p:nvPr/>
        </p:nvSpPr>
        <p:spPr>
          <a:xfrm rot="6197586" flipV="1">
            <a:off x="7932464" y="5568366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Oval 79"/>
          <p:cNvSpPr/>
          <p:nvPr/>
        </p:nvSpPr>
        <p:spPr>
          <a:xfrm rot="6197586" flipV="1">
            <a:off x="8633992" y="4734233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 rot="6197586" flipV="1">
            <a:off x="8292676" y="4953384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Oval 81"/>
          <p:cNvSpPr/>
          <p:nvPr/>
        </p:nvSpPr>
        <p:spPr>
          <a:xfrm rot="6197586" flipV="1">
            <a:off x="8514131" y="4976607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Oval 82"/>
          <p:cNvSpPr/>
          <p:nvPr/>
        </p:nvSpPr>
        <p:spPr>
          <a:xfrm rot="6197586" flipV="1">
            <a:off x="7856272" y="529537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 rot="6197586" flipV="1">
            <a:off x="199818" y="5914818"/>
            <a:ext cx="216774" cy="216774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Oval 84"/>
          <p:cNvSpPr/>
          <p:nvPr/>
        </p:nvSpPr>
        <p:spPr>
          <a:xfrm rot="6197586" flipV="1">
            <a:off x="7387699" y="5767494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6" name="Oval 85"/>
          <p:cNvSpPr/>
          <p:nvPr/>
        </p:nvSpPr>
        <p:spPr>
          <a:xfrm rot="6197586" flipV="1">
            <a:off x="7412357" y="6095509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 rot="6197586" flipV="1">
            <a:off x="7638907" y="6462226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Oval 87"/>
          <p:cNvSpPr/>
          <p:nvPr/>
        </p:nvSpPr>
        <p:spPr>
          <a:xfrm rot="6197586" flipV="1">
            <a:off x="8607584" y="43843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9" name="Oval 88"/>
          <p:cNvSpPr/>
          <p:nvPr/>
        </p:nvSpPr>
        <p:spPr>
          <a:xfrm rot="6197586" flipV="1">
            <a:off x="7887663" y="6403551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0" name="Oval 89"/>
          <p:cNvSpPr/>
          <p:nvPr/>
        </p:nvSpPr>
        <p:spPr>
          <a:xfrm rot="6197586" flipV="1">
            <a:off x="8801061" y="4338664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 rot="6197586" flipV="1">
            <a:off x="8617702" y="445193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2" name="Oval 91"/>
          <p:cNvSpPr/>
          <p:nvPr/>
        </p:nvSpPr>
        <p:spPr>
          <a:xfrm rot="6197586" flipV="1">
            <a:off x="8557941" y="459441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5" name="Oval 94"/>
          <p:cNvSpPr/>
          <p:nvPr/>
        </p:nvSpPr>
        <p:spPr>
          <a:xfrm rot="6197586" flipV="1">
            <a:off x="243115" y="6241508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6" name="Oval 95"/>
          <p:cNvSpPr/>
          <p:nvPr/>
        </p:nvSpPr>
        <p:spPr>
          <a:xfrm rot="6197586" flipV="1">
            <a:off x="436592" y="6195872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 rot="6197586" flipV="1">
            <a:off x="253233" y="6309147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 rot="6197586" flipV="1">
            <a:off x="193472" y="645162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ts val="1000"/>
        </a:spcBef>
        <a:buFont typeface="Wingdings" pitchFamily="2" charset="2"/>
        <a:buChar char="l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ulieA\Documents\Camtasia%20Studio\camstudio\camstudio.wmv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ulieA\Videos\ESS_Summer_Symposium.wm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ertube.com/" TargetMode="External"/><Relationship Id="rId7" Type="http://schemas.openxmlformats.org/officeDocument/2006/relationships/hyperlink" Target="http://video.google.com/" TargetMode="External"/><Relationship Id="rId2" Type="http://schemas.openxmlformats.org/officeDocument/2006/relationships/hyperlink" Target="http://www.youtub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5min.com/" TargetMode="External"/><Relationship Id="rId5" Type="http://schemas.openxmlformats.org/officeDocument/2006/relationships/hyperlink" Target="http://www.nbclearn.com/portal/site/learn" TargetMode="External"/><Relationship Id="rId4" Type="http://schemas.openxmlformats.org/officeDocument/2006/relationships/hyperlink" Target="http://www.nextvista.org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ulieA\Documents\Camtasia%20Studio\Zamzar\Zamzar.wmv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ulieA\Documents\Camtasia%20Studio\xtranormal\xtranormal.wm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ulieA\Videos\animoto_video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nimoto.com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smith.com/camtasia.asp" TargetMode="External"/><Relationship Id="rId2" Type="http://schemas.openxmlformats.org/officeDocument/2006/relationships/hyperlink" Target="http://www.screentoaster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amstudio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Making Classroom Videos Easy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By Julie Ann Alton</a:t>
            </a:r>
          </a:p>
          <a:p>
            <a:r>
              <a:rPr lang="en-US" dirty="0" smtClean="0"/>
              <a:t>Harrisburg School District</a:t>
            </a:r>
          </a:p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Technology &amp; Integrationist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Camstudio</a:t>
            </a:r>
            <a:endParaRPr lang="en-US" dirty="0"/>
          </a:p>
        </p:txBody>
      </p:sp>
      <p:pic>
        <p:nvPicPr>
          <p:cNvPr id="4" name="camstudio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14500" y="17272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S_Summer_Symposium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71600" y="1143000"/>
            <a:ext cx="6278033" cy="4708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42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Using what is already created (</a:t>
            </a:r>
            <a:r>
              <a:rPr lang="en-US" dirty="0" err="1" smtClean="0"/>
              <a:t>Youtube</a:t>
            </a:r>
            <a:r>
              <a:rPr lang="en-US" dirty="0" smtClean="0"/>
              <a:t>, Teacher Tube, Google Videos)</a:t>
            </a:r>
          </a:p>
          <a:p>
            <a:r>
              <a:rPr lang="en-US" dirty="0" smtClean="0"/>
              <a:t>Using </a:t>
            </a:r>
            <a:r>
              <a:rPr lang="en-US" dirty="0" err="1" smtClean="0"/>
              <a:t>XtraNormal</a:t>
            </a:r>
            <a:r>
              <a:rPr lang="en-US" dirty="0" smtClean="0"/>
              <a:t> to say it differently</a:t>
            </a:r>
          </a:p>
          <a:p>
            <a:r>
              <a:rPr lang="en-US" dirty="0" smtClean="0"/>
              <a:t>Using </a:t>
            </a:r>
            <a:r>
              <a:rPr lang="en-US" dirty="0" err="1" smtClean="0"/>
              <a:t>Animoto</a:t>
            </a:r>
            <a:r>
              <a:rPr lang="en-US" dirty="0" smtClean="0"/>
              <a:t> for more than just a pretty slide show</a:t>
            </a:r>
          </a:p>
          <a:p>
            <a:r>
              <a:rPr lang="en-US" dirty="0" smtClean="0"/>
              <a:t>Capture your teaching using </a:t>
            </a:r>
            <a:r>
              <a:rPr lang="en-US" dirty="0" err="1" smtClean="0"/>
              <a:t>Camstudio</a:t>
            </a:r>
            <a:endParaRPr lang="en-US" dirty="0" smtClean="0"/>
          </a:p>
          <a:p>
            <a:r>
              <a:rPr lang="en-US" dirty="0" smtClean="0"/>
              <a:t>Video editing software moviemaker and </a:t>
            </a:r>
            <a:r>
              <a:rPr lang="en-US" dirty="0" err="1" smtClean="0"/>
              <a:t>imovie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 Video Sites: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752600"/>
            <a:ext cx="7010400" cy="4953000"/>
          </a:xfrm>
        </p:spPr>
        <p:txBody>
          <a:bodyPr>
            <a:normAutofit fontScale="70000" lnSpcReduction="20000"/>
          </a:bodyPr>
          <a:lstStyle/>
          <a:p>
            <a:r>
              <a:rPr lang="en-US" sz="4400" dirty="0" smtClean="0">
                <a:hlinkClick r:id="rId2"/>
              </a:rPr>
              <a:t>You Tube</a:t>
            </a:r>
            <a:r>
              <a:rPr lang="en-US" sz="4400" dirty="0" smtClean="0"/>
              <a:t>	</a:t>
            </a:r>
            <a:endParaRPr lang="en-US" sz="3600" dirty="0" smtClean="0"/>
          </a:p>
          <a:p>
            <a:r>
              <a:rPr lang="en-US" sz="4400" dirty="0" smtClean="0">
                <a:hlinkClick r:id="rId3"/>
              </a:rPr>
              <a:t>Teacher Tube </a:t>
            </a:r>
            <a:r>
              <a:rPr lang="en-US" sz="4400" dirty="0" smtClean="0"/>
              <a:t>	</a:t>
            </a:r>
            <a:endParaRPr lang="en-US" sz="3600" dirty="0" smtClean="0"/>
          </a:p>
          <a:p>
            <a:r>
              <a:rPr lang="en-US" sz="4400" dirty="0" smtClean="0">
                <a:hlinkClick r:id="rId4"/>
              </a:rPr>
              <a:t>Next Vista</a:t>
            </a:r>
            <a:r>
              <a:rPr lang="en-US" sz="4400" dirty="0" smtClean="0"/>
              <a:t>		</a:t>
            </a:r>
          </a:p>
          <a:p>
            <a:r>
              <a:rPr lang="en-US" sz="4400" dirty="0" smtClean="0">
                <a:hlinkClick r:id="rId5"/>
              </a:rPr>
              <a:t>NBC Learn </a:t>
            </a:r>
            <a:r>
              <a:rPr lang="en-US" sz="4400" dirty="0" smtClean="0"/>
              <a:t>		</a:t>
            </a:r>
            <a:endParaRPr lang="en-US" sz="3600" dirty="0" smtClean="0"/>
          </a:p>
          <a:p>
            <a:r>
              <a:rPr lang="en-US" sz="4400" dirty="0" smtClean="0">
                <a:hlinkClick r:id="rId6"/>
              </a:rPr>
              <a:t>5 min Life Videopedia</a:t>
            </a:r>
            <a:endParaRPr lang="en-US" sz="4400" dirty="0" smtClean="0"/>
          </a:p>
          <a:p>
            <a:r>
              <a:rPr lang="en-US" sz="4400" dirty="0" smtClean="0">
                <a:hlinkClick r:id="rId7"/>
              </a:rPr>
              <a:t>Google Video</a:t>
            </a:r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</a:t>
            </a:r>
            <a:r>
              <a:rPr lang="en-US" dirty="0" err="1" smtClean="0"/>
              <a:t>Zamzar</a:t>
            </a:r>
            <a:r>
              <a:rPr lang="en-US" dirty="0" smtClean="0"/>
              <a:t> to get around Blocked Sites</a:t>
            </a:r>
            <a:endParaRPr lang="en-US" dirty="0"/>
          </a:p>
        </p:txBody>
      </p:sp>
      <p:pic>
        <p:nvPicPr>
          <p:cNvPr id="4" name="Zamzar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062163"/>
            <a:ext cx="8077200" cy="47958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</a:t>
            </a:r>
            <a:r>
              <a:rPr lang="en-US" dirty="0" err="1" smtClean="0"/>
              <a:t>XtraNormal</a:t>
            </a:r>
            <a:r>
              <a:rPr lang="en-US" dirty="0" smtClean="0"/>
              <a:t> to Say It Differently </a:t>
            </a:r>
            <a:endParaRPr lang="en-US" dirty="0"/>
          </a:p>
        </p:txBody>
      </p:sp>
      <p:pic>
        <p:nvPicPr>
          <p:cNvPr id="4" name="xtranormal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828800"/>
            <a:ext cx="7391400" cy="4743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32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Using </a:t>
            </a:r>
            <a:r>
              <a:rPr lang="en-US" dirty="0" err="1" smtClean="0"/>
              <a:t>Animoto</a:t>
            </a:r>
            <a:r>
              <a:rPr lang="en-US" dirty="0" smtClean="0"/>
              <a:t> in the Classroom</a:t>
            </a:r>
            <a:endParaRPr lang="en-US" dirty="0"/>
          </a:p>
        </p:txBody>
      </p:sp>
      <p:pic>
        <p:nvPicPr>
          <p:cNvPr id="4" name="animoto_video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1984375"/>
            <a:ext cx="54864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Animoto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7200" dirty="0" err="1" smtClean="0">
                <a:hlinkClick r:id="rId2"/>
              </a:rPr>
              <a:t>Animoto</a:t>
            </a:r>
            <a:endParaRPr lang="en-US" sz="7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 Capture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hlinkClick r:id="rId2"/>
              </a:rPr>
              <a:t>Screen Toaster</a:t>
            </a:r>
            <a:endParaRPr lang="en-US" sz="3600" dirty="0" smtClean="0"/>
          </a:p>
          <a:p>
            <a:r>
              <a:rPr lang="en-US" sz="3600" dirty="0" err="1" smtClean="0">
                <a:hlinkClick r:id="rId3"/>
              </a:rPr>
              <a:t>Camtasia</a:t>
            </a:r>
            <a:endParaRPr lang="en-US" sz="3600" dirty="0" smtClean="0"/>
          </a:p>
          <a:p>
            <a:r>
              <a:rPr lang="en-US" sz="3600" dirty="0" err="1" smtClean="0">
                <a:hlinkClick r:id="rId4"/>
              </a:rPr>
              <a:t>Camstudio</a:t>
            </a:r>
            <a:endParaRPr lang="en-US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ubbles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bb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85000"/>
                <a:satMod val="150000"/>
              </a:schemeClr>
            </a:gs>
            <a:gs pos="35000">
              <a:schemeClr val="phClr">
                <a:tint val="70000"/>
                <a:shade val="90000"/>
                <a:alpha val="85000"/>
                <a:satMod val="200000"/>
              </a:schemeClr>
            </a:gs>
            <a:gs pos="100000">
              <a:schemeClr val="phClr">
                <a:tint val="90000"/>
                <a:shade val="100000"/>
                <a:alpha val="85000"/>
                <a:satMod val="25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40000"/>
                <a:satMod val="115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150000"/>
              </a:schemeClr>
            </a:gs>
          </a:gsLst>
          <a:lin ang="78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4450" cap="flat" cmpd="sng" algn="ctr">
          <a:solidFill>
            <a:schemeClr val="phClr">
              <a:alpha val="80000"/>
              <a:satMod val="110000"/>
            </a:schemeClr>
          </a:solidFill>
          <a:prstDash val="solid"/>
        </a:ln>
        <a:ln w="63500" cap="flat" cmpd="sng" algn="ctr">
          <a:solidFill>
            <a:schemeClr val="phClr">
              <a:alpha val="80000"/>
              <a:satMod val="115000"/>
            </a:schemeClr>
          </a:solidFill>
          <a:prstDash val="solid"/>
        </a:ln>
      </a:lnStyleLst>
      <a:effectStyleLst>
        <a:effectStyle>
          <a:effectLst>
            <a:innerShdw blurRad="50800" dist="25400" dir="13500000">
              <a:srgbClr val="FFFFFF">
                <a:alpha val="75000"/>
              </a:srgbClr>
            </a:innerShdw>
          </a:effectLst>
        </a:effectStyle>
        <a:effectStyle>
          <a:effectLst>
            <a:innerShdw blurRad="76200" dist="25400" dir="13500000">
              <a:srgbClr val="FFFFFF">
                <a:alpha val="75000"/>
              </a:srgbClr>
            </a:innerShdw>
            <a:reflection blurRad="63500" stA="35000" endPos="35000" dist="12700" dir="5400000" sy="-100000" rotWithShape="0"/>
          </a:effectLst>
        </a:effectStyle>
        <a:effectStyle>
          <a:effectLst>
            <a:reflection blurRad="63500" stA="35000" endPos="35000" dist="12700" dir="5400000" sy="-100000" rotWithShape="0"/>
          </a:effectLst>
          <a:scene3d>
            <a:camera prst="orthographicFront">
              <a:rot lat="0" lon="0" rev="0"/>
            </a:camera>
            <a:lightRig rig="balanced" dir="bl">
              <a:rot lat="0" lon="0" rev="7800000"/>
            </a:lightRig>
          </a:scene3d>
          <a:sp3d prstMaterial="translucentPowder">
            <a:bevelT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Bubbles</Template>
  <TotalTime>434</TotalTime>
  <Words>92</Words>
  <Application>Microsoft Office PowerPoint</Application>
  <PresentationFormat>On-screen Show (4:3)</PresentationFormat>
  <Paragraphs>27</Paragraphs>
  <Slides>10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Bubbles</vt:lpstr>
      <vt:lpstr>Making Classroom Videos Easy</vt:lpstr>
      <vt:lpstr>Slide 2</vt:lpstr>
      <vt:lpstr>Today’s Goals</vt:lpstr>
      <vt:lpstr>Awesome Video Sites:</vt:lpstr>
      <vt:lpstr>Using Zamzar to get around Blocked Sites</vt:lpstr>
      <vt:lpstr>Using XtraNormal to Say It Differently </vt:lpstr>
      <vt:lpstr>Using Animoto in the Classroom</vt:lpstr>
      <vt:lpstr>Animoto</vt:lpstr>
      <vt:lpstr>Screen Capture</vt:lpstr>
      <vt:lpstr>Camstudio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JulieA</dc:creator>
  <cp:lastModifiedBy>JulieA</cp:lastModifiedBy>
  <cp:revision>44</cp:revision>
  <dcterms:created xsi:type="dcterms:W3CDTF">2010-05-31T20:36:09Z</dcterms:created>
  <dcterms:modified xsi:type="dcterms:W3CDTF">2010-06-01T04:03:50Z</dcterms:modified>
</cp:coreProperties>
</file>